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71" r:id="rId3"/>
    <p:sldId id="265" r:id="rId4"/>
    <p:sldId id="269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70" r:id="rId15"/>
    <p:sldId id="268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1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2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7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5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0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3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9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80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00655A-21FD-46E1-BAF5-AFC7FA6DE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pt-PT"/>
              <a:t>Aquecedor inteligente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FDCBFB-8383-420F-9A6F-4CA9EF1E0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0"/>
            <a:ext cx="4829101" cy="188211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sz="1500" dirty="0"/>
              <a:t>Grupo 8</a:t>
            </a:r>
          </a:p>
          <a:p>
            <a:pPr>
              <a:lnSpc>
                <a:spcPct val="110000"/>
              </a:lnSpc>
            </a:pPr>
            <a:r>
              <a:rPr lang="pt-PT" sz="1500" dirty="0"/>
              <a:t>Tiago Carvalho,a18601</a:t>
            </a:r>
          </a:p>
          <a:p>
            <a:pPr>
              <a:lnSpc>
                <a:spcPct val="110000"/>
              </a:lnSpc>
            </a:pPr>
            <a:r>
              <a:rPr lang="pt-PT" sz="1500" dirty="0"/>
              <a:t>Patrícia Pexoto,a19626</a:t>
            </a:r>
          </a:p>
          <a:p>
            <a:pPr>
              <a:lnSpc>
                <a:spcPct val="110000"/>
              </a:lnSpc>
            </a:pPr>
            <a:r>
              <a:rPr lang="pt-PT" sz="1500" dirty="0"/>
              <a:t>José santos</a:t>
            </a:r>
            <a:r>
              <a:rPr lang="pt-PT" sz="1500"/>
              <a:t>, A18605</a:t>
            </a:r>
            <a:endParaRPr lang="pt-PT" sz="1500" dirty="0"/>
          </a:p>
          <a:p>
            <a:pPr>
              <a:lnSpc>
                <a:spcPct val="110000"/>
              </a:lnSpc>
            </a:pPr>
            <a:endParaRPr lang="pt-PT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71E99-737C-4D3D-98CB-5F1C33257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8" r="1400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69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2BB749-A553-4699-9A5A-B6B38086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Schematic do Mosfet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AA13D0B-3437-4471-964D-55BEFAC0C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6AF7BD43-56CF-4370-A13C-9AEA60A024BE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Controlo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carga elétrica do aquecedor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Atmega328 não tem a capacidade de alimentar dispositivos com potência elevada.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543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3C0EC-9821-41B6-B6EE-FC0EB39A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3D da PCB</a:t>
            </a:r>
          </a:p>
        </p:txBody>
      </p:sp>
      <p:pic>
        <p:nvPicPr>
          <p:cNvPr id="9" name="Marcador de Posição de Conteúdo 8" descr="Uma imagem com texto, eletrónica, circuito&#10;&#10;Descrição gerada automaticamente">
            <a:extLst>
              <a:ext uri="{FF2B5EF4-FFF2-40B4-BE49-F238E27FC236}">
                <a16:creationId xmlns:a16="http://schemas.microsoft.com/office/drawing/2014/main" id="{EF29BD1F-7DC1-44E6-B178-271E60890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58" y="2108200"/>
            <a:ext cx="5313010" cy="3760788"/>
          </a:xfrm>
        </p:spPr>
      </p:pic>
    </p:spTree>
    <p:extLst>
      <p:ext uri="{BB962C8B-B14F-4D97-AF65-F5344CB8AC3E}">
        <p14:creationId xmlns:p14="http://schemas.microsoft.com/office/powerpoint/2010/main" val="305527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FCD4AB-BDA4-4F41-85AB-74DEEB3B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Fluxograma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838876CA-CCE6-4034-97B9-4B0D4381B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44776"/>
            <a:ext cx="8277451" cy="4711248"/>
          </a:xfrm>
          <a:prstGeom prst="rect">
            <a:avLst/>
          </a:prstGeom>
        </p:spPr>
      </p:pic>
      <p:cxnSp>
        <p:nvCxnSpPr>
          <p:cNvPr id="67" name="Straight Connector 5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5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88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134AC-089C-4E80-BA00-6F222CA6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PCB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0E6C86-3A90-4398-80BE-B1F5990B97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02" y="2136191"/>
            <a:ext cx="5014384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5F8C8C-E622-44AA-A5B0-C2334B74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486" y="2136191"/>
            <a:ext cx="5014385" cy="37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65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51ECD2-4B43-4202-AC25-E5D4EC28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pt-PT" sz="4000">
                <a:solidFill>
                  <a:srgbClr val="FFFFFF"/>
                </a:solidFill>
              </a:rPr>
              <a:t>Funcionalidades atuais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0EBFF6B-B51D-4DE5-BCB5-961582E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794931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Hardware</a:t>
            </a:r>
          </a:p>
          <a:p>
            <a:r>
              <a:rPr lang="pt-PT" dirty="0" err="1">
                <a:solidFill>
                  <a:srgbClr val="FFFFFF"/>
                </a:solidFill>
              </a:rPr>
              <a:t>Reset</a:t>
            </a:r>
            <a:r>
              <a:rPr lang="pt-PT" dirty="0">
                <a:solidFill>
                  <a:srgbClr val="FFFFFF"/>
                </a:solidFill>
              </a:rPr>
              <a:t> </a:t>
            </a:r>
          </a:p>
          <a:p>
            <a:r>
              <a:rPr lang="pt-PT" dirty="0">
                <a:solidFill>
                  <a:srgbClr val="FFFFFF"/>
                </a:solidFill>
              </a:rPr>
              <a:t>Leds de interface</a:t>
            </a:r>
          </a:p>
          <a:p>
            <a:r>
              <a:rPr lang="pt-PT" dirty="0">
                <a:solidFill>
                  <a:srgbClr val="FFFFFF"/>
                </a:solidFill>
              </a:rPr>
              <a:t>Botões</a:t>
            </a:r>
          </a:p>
          <a:p>
            <a:r>
              <a:rPr lang="pt-PT" dirty="0">
                <a:solidFill>
                  <a:srgbClr val="FFFFFF"/>
                </a:solidFill>
              </a:rPr>
              <a:t>Displays de 7 segmentos</a:t>
            </a:r>
          </a:p>
          <a:p>
            <a:r>
              <a:rPr lang="pt-PT" dirty="0">
                <a:solidFill>
                  <a:srgbClr val="FFFFFF"/>
                </a:solidFill>
              </a:rPr>
              <a:t>PWM</a:t>
            </a:r>
          </a:p>
          <a:p>
            <a:r>
              <a:rPr lang="pt-PT" dirty="0">
                <a:solidFill>
                  <a:srgbClr val="FFFFFF"/>
                </a:solidFill>
              </a:rPr>
              <a:t>Seleção de temperatura</a:t>
            </a:r>
          </a:p>
          <a:p>
            <a:endParaRPr lang="pt-PT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95B09-AE1A-4B4E-86EF-5B277AA9B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 r="13316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88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CF05AA-BB92-4DE7-AAA4-E1F43AE7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Fim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F3FAD2-7F57-4B4E-982E-9C3233387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>
                <a:solidFill>
                  <a:schemeClr val="tx1"/>
                </a:solidFill>
              </a:rPr>
              <a:t>Agradecemos a atenção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0922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DBD931-DBC0-461C-B6BE-17E1EAFD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Âmbito do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BE553B-F67F-48F3-9F7B-C85B93413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r>
              <a:rPr lang="pt-PT" dirty="0"/>
              <a:t>Este projeto enquadra-se na disciplina de Laboratório de desenvolvimento de hardware, nomeadamente o trabalho prático 2.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319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43283723-9F93-4692-9299-E6603C7EA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88" y="643538"/>
            <a:ext cx="9714323" cy="36185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F925CC-7191-4206-9AEA-911245B2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Diagrama de blocos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7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C492B9-0917-4E71-94F0-A72DF432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BOM</a:t>
            </a:r>
          </a:p>
        </p:txBody>
      </p:sp>
      <p:pic>
        <p:nvPicPr>
          <p:cNvPr id="5" name="Marcador de Posição de Conteúdo 4" descr="Uma imagem com mesa&#10;&#10;Descrição gerada automaticamente">
            <a:extLst>
              <a:ext uri="{FF2B5EF4-FFF2-40B4-BE49-F238E27FC236}">
                <a16:creationId xmlns:a16="http://schemas.microsoft.com/office/drawing/2014/main" id="{2D6A9488-A446-4DE8-85CA-DBF32D84B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652840"/>
            <a:ext cx="6912217" cy="5028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68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39EEE9-83D1-4227-A85F-531C33AF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Schematic do projeto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D2CA8BD-1DEE-4D1B-8AE3-B52251DC0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9" y="845317"/>
            <a:ext cx="7741372" cy="51673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3357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9FE9B78-D8C2-4441-BE4A-391E8BB8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Schematic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ligações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ao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Atmega328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F65DF8B-2D0A-4FE8-A8A3-423C68F89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0" r="-1" b="7797"/>
          <a:stretch/>
        </p:blipFill>
        <p:spPr>
          <a:xfrm>
            <a:off x="972533" y="149392"/>
            <a:ext cx="10264153" cy="451812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2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75DD13-7750-40D5-B039-14C554DD1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Schematic das NTC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EE8E29-ECAE-4F58-B748-E0B32D5453CA}"/>
              </a:ext>
            </a:extLst>
          </p:cNvPr>
          <p:cNvSpPr txBox="1"/>
          <p:nvPr/>
        </p:nvSpPr>
        <p:spPr>
          <a:xfrm>
            <a:off x="642257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Método de obtenção do valor das resistências para os NTCs :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Cálculo para a linearização do valor de saída a 30 Graus.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30 ºC = 2,5V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0 ºC = 1,2V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60 ºC = 3,59V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8C80EE8-BDEC-4885-BA6F-189ECE8AF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7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2F11265-B16F-4D33-82BE-E063F421BFD6}"/>
                  </a:ext>
                </a:extLst>
              </p:cNvPr>
              <p:cNvSpPr txBox="1"/>
              <p:nvPr/>
            </p:nvSpPr>
            <p:spPr>
              <a:xfrm>
                <a:off x="7636016" y="4730229"/>
                <a:ext cx="2823237" cy="524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𝑁𝑇𝐶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d>
                                <m:dPr>
                                  <m:ctrlPr>
                                    <a:rPr lang="pt-P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2F11265-B16F-4D33-82BE-E063F421B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016" y="4730229"/>
                <a:ext cx="2823237" cy="524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2C569E8-E969-454E-BCDC-8264C0FD2D21}"/>
                  </a:ext>
                </a:extLst>
              </p:cNvPr>
              <p:cNvSpPr txBox="1"/>
              <p:nvPr/>
            </p:nvSpPr>
            <p:spPr bwMode="white">
              <a:xfrm>
                <a:off x="7859484" y="5338971"/>
                <a:ext cx="2938943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sz="1200" dirty="0"/>
                  <a:t> 100</a:t>
                </a:r>
                <a:r>
                  <a:rPr lang="el-G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endParaRPr lang="pt-PT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PT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pt-P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3169</a:t>
                </a:r>
              </a:p>
              <a:p>
                <a:pPr>
                  <a:spcAft>
                    <a:spcPts val="600"/>
                  </a:spcAft>
                </a:pPr>
                <a:r>
                  <a:rPr lang="pt-P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30</a:t>
                </a:r>
                <a:r>
                  <a:rPr lang="pt-PT" sz="1200" dirty="0"/>
                  <a:t>ºC = 303.15ºK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PT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pt-PT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pt-PT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</m:t>
                    </m:r>
                  </m:oMath>
                </a14:m>
                <a:r>
                  <a:rPr lang="pt-PT" sz="1200" dirty="0"/>
                  <a:t>ºC = 298,15ºK </a:t>
                </a:r>
                <a:endParaRPr lang="pt-PT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2C569E8-E969-454E-BCDC-8264C0FD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white">
              <a:xfrm>
                <a:off x="7859484" y="5338971"/>
                <a:ext cx="2938943" cy="1061829"/>
              </a:xfrm>
              <a:prstGeom prst="rect">
                <a:avLst/>
              </a:prstGeom>
              <a:blipFill>
                <a:blip r:embed="rId4"/>
                <a:stretch>
                  <a:fillRect t="-575" b="-402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53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AB47EC-635A-4AB2-85DE-A8400162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Schematic da fonte de alimentação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84831F-FBBB-4282-8691-9940B0A99472}"/>
              </a:ext>
            </a:extLst>
          </p:cNvPr>
          <p:cNvSpPr txBox="1"/>
          <p:nvPr/>
        </p:nvSpPr>
        <p:spPr>
          <a:xfrm>
            <a:off x="1097280" y="2108201"/>
            <a:ext cx="6437367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Regulador para baixar a tensão para os 5V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Condensadores para estabilizar a tensão na saída.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Fusível para proteger o circuito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F64F2B7-C92E-4B1B-A26A-7900F2709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26512" r="10642" b="15651"/>
          <a:stretch/>
        </p:blipFill>
        <p:spPr>
          <a:xfrm>
            <a:off x="4891222" y="3140041"/>
            <a:ext cx="6520117" cy="2789854"/>
          </a:xfrm>
          <a:prstGeom prst="rect">
            <a:avLst/>
          </a:prstGeom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147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3AC70C-4104-4C55-8531-8FE26920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Schematic dos displays de 7 segmentos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4FA76F-1DCB-4BC9-883C-2C9C2E6D295E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Transistores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permitem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alternar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entre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displays.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56C1C56-D729-4191-9BAB-38877073A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47" y="1076505"/>
            <a:ext cx="6892560" cy="43595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4620277-51D8-4247-B507-225EE9B7A77E}"/>
                  </a:ext>
                </a:extLst>
              </p:cNvPr>
              <p:cNvSpPr txBox="1"/>
              <p:nvPr/>
            </p:nvSpPr>
            <p:spPr>
              <a:xfrm>
                <a:off x="6031641" y="5150767"/>
                <a:ext cx="4194496" cy="984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pt-PT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𝑇𝑦𝑝</m:t>
                              </m:r>
                            </m:sub>
                          </m:sSub>
                        </m:num>
                        <m:den>
                          <m: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den>
                      </m:f>
                      <m:r>
                        <a:rPr lang="pt-P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5−1.85</m:t>
                          </m:r>
                        </m:num>
                        <m:den>
                          <m: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0.0175</m:t>
                          </m:r>
                        </m:den>
                      </m:f>
                      <m:r>
                        <a:rPr lang="pt-P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=180Ω</m:t>
                      </m:r>
                    </m:oMath>
                  </m:oMathPara>
                </a14:m>
                <a:endParaRPr lang="pt-PT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4620277-51D8-4247-B507-225EE9B7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641" y="5150767"/>
                <a:ext cx="4194496" cy="984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0948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200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Nova Light</vt:lpstr>
      <vt:lpstr>Bembo</vt:lpstr>
      <vt:lpstr>Calibri</vt:lpstr>
      <vt:lpstr>Cambria Math</vt:lpstr>
      <vt:lpstr>Times New Roman</vt:lpstr>
      <vt:lpstr>RetrospectVTI</vt:lpstr>
      <vt:lpstr>Aquecedor inteligente</vt:lpstr>
      <vt:lpstr>Âmbito do projeto</vt:lpstr>
      <vt:lpstr>Diagrama de blocos </vt:lpstr>
      <vt:lpstr>BOM</vt:lpstr>
      <vt:lpstr>Schematic do projeto</vt:lpstr>
      <vt:lpstr>Schematic ligações ao Atmega328</vt:lpstr>
      <vt:lpstr>Schematic das NTC </vt:lpstr>
      <vt:lpstr>Schematic da fonte de alimentação </vt:lpstr>
      <vt:lpstr>Schematic dos displays de 7 segmentos</vt:lpstr>
      <vt:lpstr>Schematic do Mosfet</vt:lpstr>
      <vt:lpstr>3D da PCB</vt:lpstr>
      <vt:lpstr>Fluxograma</vt:lpstr>
      <vt:lpstr>PCB</vt:lpstr>
      <vt:lpstr>Funcionalidades atuais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Aquecedor inteligente</dc:title>
  <dc:creator>Kuro k</dc:creator>
  <cp:lastModifiedBy>UP</cp:lastModifiedBy>
  <cp:revision>10</cp:revision>
  <dcterms:created xsi:type="dcterms:W3CDTF">2021-01-13T16:11:50Z</dcterms:created>
  <dcterms:modified xsi:type="dcterms:W3CDTF">2021-01-28T17:11:12Z</dcterms:modified>
</cp:coreProperties>
</file>